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7" r:id="rId6"/>
    <p:sldId id="270" r:id="rId7"/>
    <p:sldId id="271" r:id="rId8"/>
    <p:sldId id="261" r:id="rId9"/>
    <p:sldId id="268" r:id="rId10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3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F60E0F7E-D347-46E5-BF94-F692F680F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0D7B8A1-54FE-472F-B7B6-FA625ABABA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F654F-0E8D-469D-A5F1-0BE6428592E5}" type="datetime1">
              <a:rPr lang="pl-PL" smtClean="0"/>
              <a:pPr/>
              <a:t>15.06.2020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C2775C2-CFC5-4F96-8706-E3BB5F9941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880B7C3-CAA9-44BA-9CCD-76CD9547D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DF7D-49F5-4C21-862B-4169A30788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5043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47350-176F-4C35-A205-4A886E0A3AC6}" type="datetime1">
              <a:rPr lang="pl-PL" smtClean="0"/>
              <a:pPr/>
              <a:t>15.06.2020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0315-DFB2-4E4A-8010-5BD71DA735C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28748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338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751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721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325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335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B0315-DFB2-4E4A-8010-5BD71DA735C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943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88255E-02FF-416C-9C77-D71BAD6DDEAF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7" name="Obraz — symbol zastępczy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6" name="Tekst — symbol zastępczy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4B160-B254-4223-9FB1-E8367DFE3EB5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880835-AAC6-450B-B31B-5A5A9545583A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C7B06F-5EC7-48DE-8E26-5EED604DA822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14" name="Pole tekstow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2FE1E0-BF79-4B11-84C0-487268CFA6A2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3A10B4-35B3-4238-8CAE-5A2B3BAA6CE6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11" name="Pole tekstow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DF617-73F9-43FE-A733-97673AEF1CFA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8C3D8-A8EA-4AA0-B5FA-3F7E8F438E07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53FEDA-C2C3-4C2A-8A10-6A643F39A9B0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086F35-F321-4146-A08E-8556F681A560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1DF71-8BD7-4EDE-90B0-FA15313E46AA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14933-02C8-4F3B-896C-6F9681BC9050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985736-BA90-4453-A532-BD382A2D4847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697E7E-0484-4D75-88C7-067C8BF0F3B0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32C448-C8BD-4A75-9B17-EC46E75379F4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2A7385-5153-4F6A-B8C0-BEBC59F156E4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22F0D4-DF94-4CD9-AD1C-819CE3EBD681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Łącznik prosty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 dirty="0"/>
              <a:t>Edytuj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742D7B1A-9ABB-4152-BAD8-B4767F094C90}" type="datetime1">
              <a:rPr lang="pl-PL" noProof="0" smtClean="0"/>
              <a:pPr rtl="0"/>
              <a:t>15.06.2020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D30D427B-2484-4711-8D1F-F4633C614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729" y="1321783"/>
            <a:ext cx="5290363" cy="3883068"/>
          </a:xfrm>
        </p:spPr>
        <p:txBody>
          <a:bodyPr rtlCol="0">
            <a:no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	Czarny scenariusz, czyli co robić, jeśli coś pójdzie nie tak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	Człowiek najbardziej obawia się tego, co sobie wyobraża, że może się zdarzyć.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	Jeśli Będziesz wiedział, jak postąpić, będziesz w stanie,  przynajmniej częściowo, opanować swoje emocje. lepiej skupić się na wykonaniu zadań i otrzymać lepszą ocenę.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8B443E1C-3474-46C8-98C0-563CDA5AC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Uczeń piszący przy biurku">
            <a:extLst>
              <a:ext uri="{FF2B5EF4-FFF2-40B4-BE49-F238E27FC236}">
                <a16:creationId xmlns:a16="http://schemas.microsoft.com/office/drawing/2014/main" xmlns="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5781040" y="847713"/>
            <a:ext cx="3311629" cy="2627967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D5018F5-3829-4BCB-8FA7-8E29951D2C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27F2872-05AB-4A97-9F88-26597D3D0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AF6EFE3-857D-4E0C-8CA4-F3CE3F8BB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a 9" descr="Głowa z kołami zębatymi">
            <a:extLst>
              <a:ext uri="{FF2B5EF4-FFF2-40B4-BE49-F238E27FC236}">
                <a16:creationId xmlns:a16="http://schemas.microsoft.com/office/drawing/2014/main" xmlns="" id="{670EB71C-C79C-436A-9F48-9BDB56608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21520" y="3026765"/>
            <a:ext cx="2087879" cy="20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8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62CE031E-EE35-4AA7-9784-805093327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xmlns="" id="{118D62D3-5800-4F4A-95BE-C1A2BB8B2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xmlns="" id="{4C9E4F52-5D94-4242-AC69-EE6A23FAB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xmlns="" id="{322CC7C0-D1D6-4FF0-A60C-1AEB9C8736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xmlns="" id="{99B43E48-8275-4871-8745-F5CB75CFDB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xmlns="" id="{E87ED701-F942-4771-8F92-6EFCC2E8E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80" y="5020351"/>
            <a:ext cx="5809038" cy="1375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b="1" dirty="0"/>
              <a:t>Jak neutralizować czarne scenariusze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Zawartość — symbol zastępczy 5" descr="Uczeń piszący przy biurku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292643" y="471054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69193DF-F70C-4120-BBF2-2BDCCE4608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93404479"/>
              </p:ext>
            </p:extLst>
          </p:nvPr>
        </p:nvGraphicFramePr>
        <p:xfrm>
          <a:off x="5145998" y="134911"/>
          <a:ext cx="6730131" cy="6610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377">
                  <a:extLst>
                    <a:ext uri="{9D8B030D-6E8A-4147-A177-3AD203B41FA5}">
                      <a16:colId xmlns:a16="http://schemas.microsoft.com/office/drawing/2014/main" xmlns="" val="2815655640"/>
                    </a:ext>
                  </a:extLst>
                </a:gridCol>
                <a:gridCol w="2243377">
                  <a:extLst>
                    <a:ext uri="{9D8B030D-6E8A-4147-A177-3AD203B41FA5}">
                      <a16:colId xmlns:a16="http://schemas.microsoft.com/office/drawing/2014/main" xmlns="" val="3145779477"/>
                    </a:ext>
                  </a:extLst>
                </a:gridCol>
                <a:gridCol w="2243377">
                  <a:extLst>
                    <a:ext uri="{9D8B030D-6E8A-4147-A177-3AD203B41FA5}">
                      <a16:colId xmlns:a16="http://schemas.microsoft.com/office/drawing/2014/main" xmlns="" val="3035759197"/>
                    </a:ext>
                  </a:extLst>
                </a:gridCol>
              </a:tblGrid>
              <a:tr h="94160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Czarny scenariusz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Myśli i reakcje ucznia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Rozwiązania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extLst>
                  <a:ext uri="{0D108BD9-81ED-4DB2-BD59-A6C34878D82A}">
                    <a16:rowId xmlns:a16="http://schemas.microsoft.com/office/drawing/2014/main" xmlns="" val="3922784861"/>
                  </a:ext>
                </a:extLst>
              </a:tr>
              <a:tr h="566906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Pustka w głowie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Nic nie pamiętam i nie odpowiem na żadne pytanie.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Będę tak siedział nad pustą kartką i wszyscy będą mi się przyglądali. Ale wstyd.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Nie dostanę się do żadnej szkoły.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Oddycham głęboko. Odprężam się.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Wiem, że się tego uczyłem. Zaraz sobie przypomnę. Tymczasem odpowiem na kolejne pytania.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Pamiętam, jak się tego uczyłem (tu wróć myślami do sytuacji).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</a:rPr>
                        <a:t>To tylko sprawdzian. Zaliczałem przedtem, to i teraz zaliczę.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extLst>
                  <a:ext uri="{0D108BD9-81ED-4DB2-BD59-A6C34878D82A}">
                    <a16:rowId xmlns:a16="http://schemas.microsoft.com/office/drawing/2014/main" xmlns="" val="277886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80" y="5020351"/>
            <a:ext cx="5809038" cy="1375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b="1" dirty="0"/>
              <a:t>Jak neutralizować czarne scenariusze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Zawartość — symbol zastępczy 5" descr="Uczeń piszący przy biurku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292643" y="471054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69193DF-F70C-4120-BBF2-2BDCCE4608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52777215"/>
              </p:ext>
            </p:extLst>
          </p:nvPr>
        </p:nvGraphicFramePr>
        <p:xfrm>
          <a:off x="5808662" y="338203"/>
          <a:ext cx="6067467" cy="628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489">
                  <a:extLst>
                    <a:ext uri="{9D8B030D-6E8A-4147-A177-3AD203B41FA5}">
                      <a16:colId xmlns:a16="http://schemas.microsoft.com/office/drawing/2014/main" xmlns="" val="2815655640"/>
                    </a:ext>
                  </a:extLst>
                </a:gridCol>
                <a:gridCol w="2022489">
                  <a:extLst>
                    <a:ext uri="{9D8B030D-6E8A-4147-A177-3AD203B41FA5}">
                      <a16:colId xmlns:a16="http://schemas.microsoft.com/office/drawing/2014/main" xmlns="" val="3145779477"/>
                    </a:ext>
                  </a:extLst>
                </a:gridCol>
                <a:gridCol w="2022489">
                  <a:extLst>
                    <a:ext uri="{9D8B030D-6E8A-4147-A177-3AD203B41FA5}">
                      <a16:colId xmlns:a16="http://schemas.microsoft.com/office/drawing/2014/main" xmlns="" val="3035759197"/>
                    </a:ext>
                  </a:extLst>
                </a:gridCol>
              </a:tblGrid>
              <a:tr h="98592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Czarny scenariusz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Myśli i reakcje ucznia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Rozwiązania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extLst>
                  <a:ext uri="{0D108BD9-81ED-4DB2-BD59-A6C34878D82A}">
                    <a16:rowId xmlns:a16="http://schemas.microsoft.com/office/drawing/2014/main" xmlns="" val="3922784861"/>
                  </a:ext>
                </a:extLst>
              </a:tr>
              <a:tr h="530213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Trudności z koncentracją uwagi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Wszystko mnie rozprasza.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mogę się skupić.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Zaraz będzie koniec egzaminu, a jak prawie nic nie zrobiłem.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 którym pytaniu jestem?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co ja mam teraz zrobić?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Liczę od tyłu (od 10 do 1 lub od 20 do 1).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Skupiam całą uwagę na długopisie. Później przenoszę ją na arkusz egzaminacyjny i uważnie czytam pytanie. Skupiam się na zadaniu.</a:t>
                      </a:r>
                    </a:p>
                  </a:txBody>
                  <a:tcPr marL="142875" marR="142875" marT="142875" marB="142875"/>
                </a:tc>
                <a:extLst>
                  <a:ext uri="{0D108BD9-81ED-4DB2-BD59-A6C34878D82A}">
                    <a16:rowId xmlns:a16="http://schemas.microsoft.com/office/drawing/2014/main" xmlns="" val="277886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799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80" y="5020351"/>
            <a:ext cx="5809038" cy="13756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b="1" dirty="0"/>
              <a:t>Jak neutralizować czarne scenariusze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Zawartość — symbol zastępczy 5" descr="Uczeń piszący przy biurku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292643" y="471054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B69193DF-F70C-4120-BBF2-2BDCCE4608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9444350"/>
              </p:ext>
            </p:extLst>
          </p:nvPr>
        </p:nvGraphicFramePr>
        <p:xfrm>
          <a:off x="5808662" y="338203"/>
          <a:ext cx="6067467" cy="628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489">
                  <a:extLst>
                    <a:ext uri="{9D8B030D-6E8A-4147-A177-3AD203B41FA5}">
                      <a16:colId xmlns:a16="http://schemas.microsoft.com/office/drawing/2014/main" xmlns="" val="2815655640"/>
                    </a:ext>
                  </a:extLst>
                </a:gridCol>
                <a:gridCol w="2022489">
                  <a:extLst>
                    <a:ext uri="{9D8B030D-6E8A-4147-A177-3AD203B41FA5}">
                      <a16:colId xmlns:a16="http://schemas.microsoft.com/office/drawing/2014/main" xmlns="" val="3145779477"/>
                    </a:ext>
                  </a:extLst>
                </a:gridCol>
                <a:gridCol w="2022489">
                  <a:extLst>
                    <a:ext uri="{9D8B030D-6E8A-4147-A177-3AD203B41FA5}">
                      <a16:colId xmlns:a16="http://schemas.microsoft.com/office/drawing/2014/main" xmlns="" val="3035759197"/>
                    </a:ext>
                  </a:extLst>
                </a:gridCol>
              </a:tblGrid>
              <a:tr h="98592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Czarny scenariusz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Myśli i reakcje ucznia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Rozwiązania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600" marR="82600" marT="82600" marB="82600"/>
                </a:tc>
                <a:extLst>
                  <a:ext uri="{0D108BD9-81ED-4DB2-BD59-A6C34878D82A}">
                    <a16:rowId xmlns:a16="http://schemas.microsoft.com/office/drawing/2014/main" xmlns="" val="3922784861"/>
                  </a:ext>
                </a:extLst>
              </a:tr>
              <a:tr h="5302136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pl-PL" sz="17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Obawa przed porażką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pewno nie zaliczę.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obleję, to koniec.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Rodzice mnie zabiją.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Chcę stąd wyjść, uciec.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 nauczyciel będzie to sprawdzał, to się przestraszy.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wystarczająco dobry. Poradzę sobie.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tylko kolejny sprawdzian.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Teraz odpowiem na pytania, a martwić będę się później.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Jestem bezpieczny.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Oddycham głęboko i spokojnie.</a:t>
                      </a:r>
                    </a:p>
                  </a:txBody>
                  <a:tcPr marL="142875" marR="142875" marT="142875" marB="142875"/>
                </a:tc>
                <a:extLst>
                  <a:ext uri="{0D108BD9-81ED-4DB2-BD59-A6C34878D82A}">
                    <a16:rowId xmlns:a16="http://schemas.microsoft.com/office/drawing/2014/main" xmlns="" val="277886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645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23">
            <a:extLst>
              <a:ext uri="{FF2B5EF4-FFF2-40B4-BE49-F238E27FC236}">
                <a16:creationId xmlns:a16="http://schemas.microsoft.com/office/drawing/2014/main" xmlns="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xmlns="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xmlns="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xmlns="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xmlns="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xmlns="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Prostokąt 30">
            <a:extLst>
              <a:ext uri="{FF2B5EF4-FFF2-40B4-BE49-F238E27FC236}">
                <a16:creationId xmlns:a16="http://schemas.microsoft.com/office/drawing/2014/main" xmlns="" id="{929448D9-8F1D-4CFE-93BA-E0272F0DBD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pic>
        <p:nvPicPr>
          <p:cNvPr id="6" name="Zawartość — symbol zastępczy 5" descr="Książki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94749DEA-AC6C-4834-A330-03A1796B8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xmlns="" id="{20CBC5D1-BAF0-454E-9D7C-68370AA954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xmlns="" id="{8ABB9F45-32F7-4915-A94F-F1E34B32D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xmlns="" id="{94EA6F09-00FD-4C50-A2DF-D0B1CC4C9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xmlns="" id="{4B8B975B-2618-4734-A401-FAB745190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xmlns="" id="{4EF4B123-0577-4F10-986B-6BD86396A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ABC3976-A964-4E96-97AF-237F0917A5EC}"/>
              </a:ext>
            </a:extLst>
          </p:cNvPr>
          <p:cNvSpPr txBox="1"/>
          <p:nvPr/>
        </p:nvSpPr>
        <p:spPr>
          <a:xfrm>
            <a:off x="1202498" y="5549029"/>
            <a:ext cx="528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Żródła</a:t>
            </a:r>
            <a:r>
              <a:rPr lang="pl-PL" dirty="0"/>
              <a:t>: www.portal oświatowy www.epedagogogika </a:t>
            </a:r>
          </a:p>
        </p:txBody>
      </p:sp>
    </p:spTree>
    <p:extLst>
      <p:ext uri="{BB962C8B-B14F-4D97-AF65-F5344CB8AC3E}">
        <p14:creationId xmlns:p14="http://schemas.microsoft.com/office/powerpoint/2010/main" xmlns="" val="375955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Prostokąt 87">
            <a:extLst>
              <a:ext uri="{FF2B5EF4-FFF2-40B4-BE49-F238E27FC236}">
                <a16:creationId xmlns:a16="http://schemas.microsoft.com/office/drawing/2014/main" xmlns="" id="{58A973E8-C2D4-4C81-8ADE-C5C021A61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Dziękuje</a:t>
            </a:r>
          </a:p>
        </p:txBody>
      </p:sp>
      <p:grpSp>
        <p:nvGrpSpPr>
          <p:cNvPr id="90" name="Grupa 89">
            <a:extLst>
              <a:ext uri="{FF2B5EF4-FFF2-40B4-BE49-F238E27FC236}">
                <a16:creationId xmlns:a16="http://schemas.microsoft.com/office/drawing/2014/main" xmlns="" id="{A08E251A-5371-4E82-A0F3-2CA0C15AB0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Łącznik prosty 90">
              <a:extLst>
                <a:ext uri="{FF2B5EF4-FFF2-40B4-BE49-F238E27FC236}">
                  <a16:creationId xmlns:a16="http://schemas.microsoft.com/office/drawing/2014/main" xmlns="" id="{D31AC21F-237B-4CA8-BC96-29F3607FA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>
              <a:extLst>
                <a:ext uri="{FF2B5EF4-FFF2-40B4-BE49-F238E27FC236}">
                  <a16:creationId xmlns:a16="http://schemas.microsoft.com/office/drawing/2014/main" xmlns="" id="{9959094C-A1B3-4AD4-9AAE-0FCDDD798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>
              <a:extLst>
                <a:ext uri="{FF2B5EF4-FFF2-40B4-BE49-F238E27FC236}">
                  <a16:creationId xmlns:a16="http://schemas.microsoft.com/office/drawing/2014/main" xmlns="" id="{D5EC0EFA-8A7F-4299-A623-3EE74146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Łącznik prosty 93">
              <a:extLst>
                <a:ext uri="{FF2B5EF4-FFF2-40B4-BE49-F238E27FC236}">
                  <a16:creationId xmlns:a16="http://schemas.microsoft.com/office/drawing/2014/main" xmlns="" id="{965D7216-F9AF-42BE-99AD-1904DEF6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>
              <a:extLst>
                <a:ext uri="{FF2B5EF4-FFF2-40B4-BE49-F238E27FC236}">
                  <a16:creationId xmlns:a16="http://schemas.microsoft.com/office/drawing/2014/main" xmlns="" id="{CDE3349B-AD7F-48C8-9300-D81D69436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Prostokąt z rogami ściętymi po przekątnej 12">
            <a:extLst>
              <a:ext uri="{FF2B5EF4-FFF2-40B4-BE49-F238E27FC236}">
                <a16:creationId xmlns:a16="http://schemas.microsoft.com/office/drawing/2014/main" xmlns="" id="{E05CABE9-5E7C-4773-BFCD-24B199FA1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5" name="Obraz 4" descr="Dziewczyny szyjące ubrania">
            <a:extLst>
              <a:ext uri="{FF2B5EF4-FFF2-40B4-BE49-F238E27FC236}">
                <a16:creationId xmlns:a16="http://schemas.microsoft.com/office/drawing/2014/main" xmlns="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88184093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badania wycinka</Template>
  <TotalTime>0</TotalTime>
  <Words>267</Words>
  <Application>Microsoft Office PowerPoint</Application>
  <PresentationFormat>Niestandardowy</PresentationFormat>
  <Paragraphs>48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Wycinek</vt:lpstr>
      <vt:lpstr> Czarny scenariusz, czyli co robić, jeśli coś pójdzie nie tak   Człowiek najbardziej obawia się tego, co sobie wyobraża, że może się zdarzyć.   Jeśli Będziesz wiedział, jak postąpić, będziesz w stanie,  przynajmniej częściowo, opanować swoje emocje. lepiej skupić się na wykonaniu zadań i otrzymać lepszą ocenę.</vt:lpstr>
      <vt:lpstr>Jak neutralizować czarne scenariusze  </vt:lpstr>
      <vt:lpstr>Jak neutralizować czarne scenariusze  </vt:lpstr>
      <vt:lpstr>Jak neutralizować czarne scenariusze  </vt:lpstr>
      <vt:lpstr>Slajd 5</vt:lpstr>
      <vt:lpstr>Dziękuje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2020-06-14T12:22:31Z</dcterms:created>
  <dcterms:modified xsi:type="dcterms:W3CDTF">2020-06-15T19:28:49Z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