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9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8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6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8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0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7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9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5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8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4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apps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ingapps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714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B65A2BB-E315-441B-8174-57B578790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869" y="640080"/>
            <a:ext cx="3659246" cy="2862699"/>
          </a:xfrm>
        </p:spPr>
        <p:txBody>
          <a:bodyPr>
            <a:normAutofit fontScale="90000"/>
          </a:bodyPr>
          <a:lstStyle/>
          <a:p>
            <a:r>
              <a:rPr lang="pl-PL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Tydzień z ortografią</a:t>
            </a:r>
            <a:br>
              <a:rPr lang="pl-PL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1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>
                <a:solidFill>
                  <a:srgbClr val="FFFFFF"/>
                </a:solidFill>
              </a:rPr>
              <a:t>Poniedziałek – </a:t>
            </a:r>
            <a:r>
              <a:rPr lang="pl-PL" sz="1400" b="1" i="1" dirty="0">
                <a:solidFill>
                  <a:srgbClr val="FFFFFF"/>
                </a:solidFill>
              </a:rPr>
              <a:t>Pisownia wyrazów                       z cząstką ,,by”. Wyrazy z ę, ą                          w zakończeniu</a:t>
            </a:r>
            <a:br>
              <a:rPr lang="pl-PL" sz="1400" b="1" i="1" dirty="0">
                <a:solidFill>
                  <a:srgbClr val="FFFFFF"/>
                </a:solidFill>
              </a:rPr>
            </a:br>
            <a:br>
              <a:rPr lang="pl-PL" sz="1400" b="1" i="1" dirty="0">
                <a:solidFill>
                  <a:srgbClr val="FFFFFF"/>
                </a:solidFill>
              </a:rPr>
            </a:br>
            <a:r>
              <a:rPr lang="pl-PL" sz="1400" b="1" i="1" dirty="0">
                <a:solidFill>
                  <a:srgbClr val="FFFFFF"/>
                </a:solidFill>
              </a:rPr>
              <a:t>Wtorek – Pisownia małą i wielką literą. Pisownia ,,nie” z częściami mowy</a:t>
            </a:r>
            <a:br>
              <a:rPr lang="pl-PL" sz="1400" b="1" i="1" dirty="0">
                <a:solidFill>
                  <a:srgbClr val="FFFFFF"/>
                </a:solidFill>
              </a:rPr>
            </a:br>
            <a:br>
              <a:rPr lang="pl-PL" sz="1400" b="1" i="1" dirty="0">
                <a:solidFill>
                  <a:srgbClr val="FFFFFF"/>
                </a:solidFill>
              </a:rPr>
            </a:br>
            <a:r>
              <a:rPr lang="pl-PL" sz="1400" b="1" i="1" dirty="0">
                <a:solidFill>
                  <a:srgbClr val="FFFFFF"/>
                </a:solidFill>
              </a:rPr>
              <a:t>Środa- Pisownia wyrazów z ó, u,    </a:t>
            </a:r>
            <a:r>
              <a:rPr lang="pl-PL" sz="1400" b="1" i="1" dirty="0" err="1">
                <a:solidFill>
                  <a:srgbClr val="FFFFFF"/>
                </a:solidFill>
              </a:rPr>
              <a:t>rz</a:t>
            </a:r>
            <a:r>
              <a:rPr lang="pl-PL" sz="1400" b="1" i="1" dirty="0">
                <a:solidFill>
                  <a:srgbClr val="FFFFFF"/>
                </a:solidFill>
              </a:rPr>
              <a:t>, ż</a:t>
            </a:r>
            <a:br>
              <a:rPr lang="pl-PL" sz="1400" b="1" i="1" dirty="0">
                <a:solidFill>
                  <a:srgbClr val="FFFFFF"/>
                </a:solidFill>
              </a:rPr>
            </a:br>
            <a:br>
              <a:rPr lang="pl-PL" sz="1400" b="1" i="1" dirty="0">
                <a:solidFill>
                  <a:srgbClr val="FFFFFF"/>
                </a:solidFill>
              </a:rPr>
            </a:br>
            <a:r>
              <a:rPr lang="pl-PL" sz="1400" b="1" i="1" dirty="0">
                <a:solidFill>
                  <a:srgbClr val="FFFFFF"/>
                </a:solidFill>
              </a:rPr>
              <a:t>Czwartek – pisownia wyrazów z </a:t>
            </a:r>
            <a:r>
              <a:rPr lang="pl-PL" sz="1400" b="1" i="1" dirty="0" err="1">
                <a:solidFill>
                  <a:srgbClr val="FFFFFF"/>
                </a:solidFill>
              </a:rPr>
              <a:t>ch</a:t>
            </a:r>
            <a:r>
              <a:rPr lang="pl-PL" sz="1400" b="1" i="1" dirty="0">
                <a:solidFill>
                  <a:srgbClr val="FFFFFF"/>
                </a:solidFill>
              </a:rPr>
              <a:t>, h</a:t>
            </a:r>
            <a:br>
              <a:rPr lang="pl-PL" sz="1400" b="1" i="1" dirty="0">
                <a:solidFill>
                  <a:srgbClr val="FFFFFF"/>
                </a:solidFill>
              </a:rPr>
            </a:br>
            <a:br>
              <a:rPr lang="pl-PL" sz="1400" b="1" i="1" dirty="0">
                <a:solidFill>
                  <a:srgbClr val="FFFFFF"/>
                </a:solidFill>
              </a:rPr>
            </a:br>
            <a:br>
              <a:rPr lang="pl-PL" sz="1400" b="1" i="1" dirty="0">
                <a:solidFill>
                  <a:srgbClr val="FFFFFF"/>
                </a:solidFill>
              </a:rPr>
            </a:br>
            <a:br>
              <a:rPr lang="pl-PL" sz="1400" b="1" i="1" dirty="0">
                <a:solidFill>
                  <a:srgbClr val="FFFFFF"/>
                </a:solidFill>
              </a:rPr>
            </a:br>
            <a:r>
              <a:rPr lang="pl-PL" sz="1400" b="1" i="1" dirty="0">
                <a:solidFill>
                  <a:srgbClr val="FFFFFF"/>
                </a:solidFill>
              </a:rPr>
              <a:t>Utrwalamy i uzupełniamy, a więc zaczynamy</a:t>
            </a:r>
            <a:endParaRPr lang="pl-PL" sz="14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8654FCE-54E1-4F74-BF04-47FF2A8E2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711835" y="6812279"/>
            <a:ext cx="3383279" cy="45719"/>
          </a:xfrm>
        </p:spPr>
        <p:txBody>
          <a:bodyPr>
            <a:normAutofit fontScale="25000" lnSpcReduction="20000"/>
          </a:bodyPr>
          <a:lstStyle/>
          <a:p>
            <a:endParaRPr lang="pl-PL" sz="15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4" descr="Obraz zawierający rysunek, znak, zegar&#10;&#10;Opis wygenerowany automatycznie">
            <a:extLst>
              <a:ext uri="{FF2B5EF4-FFF2-40B4-BE49-F238E27FC236}">
                <a16:creationId xmlns:a16="http://schemas.microsoft.com/office/drawing/2014/main" id="{DCEB0785-E2E2-4D35-9423-6AF9834E5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335" y="1158825"/>
            <a:ext cx="6275667" cy="454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3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1F44AA6-7F7B-40EC-B7C6-ADE77FE4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000">
                <a:solidFill>
                  <a:schemeClr val="tx2"/>
                </a:solidFill>
              </a:rPr>
              <a:t>Poniedziałek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Zeszyt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ćwiczeń</a:t>
            </a:r>
            <a:r>
              <a:rPr lang="en-US" sz="2000" i="1" dirty="0">
                <a:solidFill>
                  <a:schemeClr val="tx2"/>
                </a:solidFill>
              </a:rPr>
              <a:t> – s. 65 – 71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Podręcznik</a:t>
            </a:r>
            <a:br>
              <a:rPr lang="en-US" sz="2000" i="1" dirty="0">
                <a:solidFill>
                  <a:schemeClr val="tx2"/>
                </a:solidFill>
              </a:rPr>
            </a:b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Przypomnij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wiadomości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Wykonaj</a:t>
            </a:r>
            <a:r>
              <a:rPr lang="en-US" sz="2000" i="1" dirty="0">
                <a:solidFill>
                  <a:schemeClr val="tx2"/>
                </a:solidFill>
              </a:rPr>
              <a:t> minimum </a:t>
            </a:r>
            <a:r>
              <a:rPr lang="en-US" sz="2000" i="1">
                <a:solidFill>
                  <a:schemeClr val="tx2"/>
                </a:solidFill>
              </a:rPr>
              <a:t>trzy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ćwiczenia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wybrane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przez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siebie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Możesz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skorzystać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także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ze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strony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 dirty="0">
                <a:solidFill>
                  <a:schemeClr val="tx2"/>
                </a:solidFill>
                <a:hlinkClick r:id="rId2"/>
              </a:rPr>
              <a:t>www.LearningApps.pl</a:t>
            </a:r>
            <a:br>
              <a:rPr lang="en-US" sz="2000" i="1" dirty="0">
                <a:solidFill>
                  <a:schemeClr val="tx2"/>
                </a:solidFill>
              </a:rPr>
            </a:b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Wykonaj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podane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ćwiczenia</a:t>
            </a:r>
            <a:br>
              <a:rPr lang="en-US" sz="2000" i="1" dirty="0">
                <a:solidFill>
                  <a:schemeClr val="tx2"/>
                </a:solidFill>
              </a:rPr>
            </a:b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Wykonaj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ćwiczenia</a:t>
            </a:r>
            <a:r>
              <a:rPr lang="en-US" sz="2000" i="1" dirty="0">
                <a:solidFill>
                  <a:schemeClr val="tx2"/>
                </a:solidFill>
              </a:rPr>
              <a:t> – </a:t>
            </a:r>
            <a:r>
              <a:rPr lang="en-US" sz="2000" i="1">
                <a:solidFill>
                  <a:schemeClr val="tx2"/>
                </a:solidFill>
              </a:rPr>
              <a:t>pisownia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wyrazów</a:t>
            </a:r>
            <a:r>
              <a:rPr lang="en-US" sz="2000" i="1" dirty="0">
                <a:solidFill>
                  <a:schemeClr val="tx2"/>
                </a:solidFill>
              </a:rPr>
              <a:t> z </a:t>
            </a:r>
            <a:r>
              <a:rPr lang="en-US" sz="2000" i="1">
                <a:solidFill>
                  <a:schemeClr val="tx2"/>
                </a:solidFill>
              </a:rPr>
              <a:t>cząstką</a:t>
            </a:r>
            <a:r>
              <a:rPr lang="en-US" sz="2000" i="1" dirty="0">
                <a:solidFill>
                  <a:schemeClr val="tx2"/>
                </a:solidFill>
              </a:rPr>
              <a:t> „by”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 dirty="0">
                <a:solidFill>
                  <a:schemeClr val="tx2"/>
                </a:solidFill>
              </a:rPr>
              <a:t>1. </a:t>
            </a:r>
            <a:r>
              <a:rPr lang="en-US" sz="2000" i="1">
                <a:solidFill>
                  <a:schemeClr val="tx2"/>
                </a:solidFill>
              </a:rPr>
              <a:t>Uzupełnij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zdania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cząstkami</a:t>
            </a:r>
            <a:r>
              <a:rPr lang="en-US" sz="2000" i="1" dirty="0">
                <a:solidFill>
                  <a:schemeClr val="tx2"/>
                </a:solidFill>
              </a:rPr>
              <a:t> by, </a:t>
            </a:r>
            <a:r>
              <a:rPr lang="en-US" sz="2000" i="1">
                <a:solidFill>
                  <a:schemeClr val="tx2"/>
                </a:solidFill>
              </a:rPr>
              <a:t>byś</a:t>
            </a:r>
            <a:r>
              <a:rPr lang="en-US" sz="2000" i="1" dirty="0">
                <a:solidFill>
                  <a:schemeClr val="tx2"/>
                </a:solidFill>
              </a:rPr>
              <a:t>, </a:t>
            </a:r>
            <a:r>
              <a:rPr lang="en-US" sz="2000" i="1">
                <a:solidFill>
                  <a:schemeClr val="tx2"/>
                </a:solidFill>
              </a:rPr>
              <a:t>bym</a:t>
            </a:r>
            <a:r>
              <a:rPr lang="en-US" sz="2000" i="1" dirty="0">
                <a:solidFill>
                  <a:schemeClr val="tx2"/>
                </a:solidFill>
              </a:rPr>
              <a:t>, </a:t>
            </a:r>
            <a:r>
              <a:rPr lang="en-US" sz="2000" i="1">
                <a:solidFill>
                  <a:schemeClr val="tx2"/>
                </a:solidFill>
              </a:rPr>
              <a:t>byście</a:t>
            </a:r>
            <a:r>
              <a:rPr lang="en-US" sz="2000" i="1" dirty="0">
                <a:solidFill>
                  <a:schemeClr val="tx2"/>
                </a:solidFill>
              </a:rPr>
              <a:t>.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Marzę</a:t>
            </a:r>
            <a:r>
              <a:rPr lang="en-US" sz="2000" i="1" dirty="0">
                <a:solidFill>
                  <a:schemeClr val="tx2"/>
                </a:solidFill>
              </a:rPr>
              <a:t> o </a:t>
            </a:r>
            <a:r>
              <a:rPr lang="en-US" sz="2000" i="1">
                <a:solidFill>
                  <a:schemeClr val="tx2"/>
                </a:solidFill>
              </a:rPr>
              <a:t>zwierzaku</a:t>
            </a:r>
            <a:r>
              <a:rPr lang="en-US" sz="2000" i="1" dirty="0">
                <a:solidFill>
                  <a:schemeClr val="tx2"/>
                </a:solidFill>
              </a:rPr>
              <a:t>. To </a:t>
            </a:r>
            <a:r>
              <a:rPr lang="en-US" sz="2000" i="1">
                <a:solidFill>
                  <a:schemeClr val="tx2"/>
                </a:solidFill>
              </a:rPr>
              <a:t>mógł</a:t>
            </a:r>
            <a:r>
              <a:rPr lang="en-US" sz="2000" i="1" dirty="0">
                <a:solidFill>
                  <a:schemeClr val="tx2"/>
                </a:solidFill>
              </a:rPr>
              <a:t>___ </a:t>
            </a:r>
            <a:r>
              <a:rPr lang="en-US" sz="2000" i="1">
                <a:solidFill>
                  <a:schemeClr val="tx2"/>
                </a:solidFill>
              </a:rPr>
              <a:t>być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piesek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rasy</a:t>
            </a:r>
            <a:r>
              <a:rPr lang="en-US" sz="2000" i="1" dirty="0">
                <a:solidFill>
                  <a:schemeClr val="tx2"/>
                </a:solidFill>
              </a:rPr>
              <a:t> York. </a:t>
            </a:r>
            <a:r>
              <a:rPr lang="en-US" sz="2000" i="1">
                <a:solidFill>
                  <a:schemeClr val="tx2"/>
                </a:solidFill>
              </a:rPr>
              <a:t>Miał</a:t>
            </a:r>
            <a:r>
              <a:rPr lang="en-US" sz="2000" i="1" dirty="0">
                <a:solidFill>
                  <a:schemeClr val="tx2"/>
                </a:solidFill>
              </a:rPr>
              <a:t>___ </a:t>
            </a:r>
            <a:r>
              <a:rPr lang="en-US" sz="2000" i="1">
                <a:solidFill>
                  <a:schemeClr val="tx2"/>
                </a:solidFill>
              </a:rPr>
              <a:t>szaro-brązową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sierść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i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nosił</a:t>
            </a:r>
            <a:r>
              <a:rPr lang="en-US" sz="2000" i="1" dirty="0">
                <a:solidFill>
                  <a:schemeClr val="tx2"/>
                </a:solidFill>
              </a:rPr>
              <a:t>___ </a:t>
            </a:r>
            <a:r>
              <a:rPr lang="en-US" sz="2000" i="1">
                <a:solidFill>
                  <a:schemeClr val="tx2"/>
                </a:solidFill>
              </a:rPr>
              <a:t>grzywkę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spiętą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 gumką</a:t>
            </a:r>
            <a:r>
              <a:rPr lang="en-US" sz="2000" i="1" dirty="0">
                <a:solidFill>
                  <a:schemeClr val="tx2"/>
                </a:solidFill>
              </a:rPr>
              <a:t>. </a:t>
            </a:r>
            <a:r>
              <a:rPr lang="en-US" sz="2000" i="1">
                <a:solidFill>
                  <a:schemeClr val="tx2"/>
                </a:solidFill>
              </a:rPr>
              <a:t>Chodziła</a:t>
            </a:r>
            <a:r>
              <a:rPr lang="en-US" sz="2000" i="1" dirty="0">
                <a:solidFill>
                  <a:schemeClr val="tx2"/>
                </a:solidFill>
              </a:rPr>
              <a:t>___ z </a:t>
            </a:r>
            <a:r>
              <a:rPr lang="en-US" sz="2000" i="1">
                <a:solidFill>
                  <a:schemeClr val="tx2"/>
                </a:solidFill>
              </a:rPr>
              <a:t>nim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na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spacery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i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oczywiście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i="1">
                <a:solidFill>
                  <a:schemeClr val="tx2"/>
                </a:solidFill>
              </a:rPr>
              <a:t>razem</a:t>
            </a:r>
            <a:br>
              <a:rPr lang="en-US" sz="2000" i="1" dirty="0">
                <a:solidFill>
                  <a:schemeClr val="tx2"/>
                </a:solidFill>
              </a:rPr>
            </a:br>
            <a:r>
              <a:rPr lang="en-US" sz="2000" i="1" dirty="0">
                <a:solidFill>
                  <a:schemeClr val="tx2"/>
                </a:solidFill>
              </a:rPr>
              <a:t>______</a:t>
            </a:r>
            <a:r>
              <a:rPr lang="en-US" sz="2000" i="1">
                <a:solidFill>
                  <a:schemeClr val="tx2"/>
                </a:solidFill>
              </a:rPr>
              <a:t>spali</a:t>
            </a:r>
            <a:r>
              <a:rPr lang="en-US" sz="2000" i="1" dirty="0">
                <a:solidFill>
                  <a:schemeClr val="tx2"/>
                </a:solidFill>
              </a:rPr>
              <a:t>.</a:t>
            </a:r>
            <a:br>
              <a:rPr lang="en-US" sz="2000" i="1" dirty="0">
                <a:solidFill>
                  <a:schemeClr val="tx2"/>
                </a:solidFill>
              </a:rPr>
            </a:b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F84CF8-2331-415C-BB60-2C921D641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669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9C5219-9613-4A24-A5F8-4FDC74C9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2. Przekształć zdania tak, aby cząstka by została zapisana łącznie.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Co byś zrobiła na moim miejscu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Chętnie bym im pomógł w przygotowaniach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Jak byś przyprawił to danie?</a:t>
            </a:r>
            <a:br>
              <a:rPr lang="en-US" sz="2000" i="1">
                <a:solidFill>
                  <a:schemeClr val="tx2"/>
                </a:solidFill>
              </a:rPr>
            </a:b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2.Zdecyduj, która forma jest poprawna. Skreśl niewłaściwą.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Chudnę   czy    chudne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Czeszą    czy czeszom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sądzom    czy  sądzą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wierzę     czy wierze</a:t>
            </a:r>
            <a:br>
              <a:rPr lang="en-US" sz="2000" i="1">
                <a:solidFill>
                  <a:schemeClr val="tx2"/>
                </a:solidFill>
              </a:rPr>
            </a:b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F84CF8-2331-415C-BB60-2C921D641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66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ADFA916-A5E5-408A-9A62-7CEFA847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pl-PL" sz="2100">
                <a:solidFill>
                  <a:srgbClr val="FFFFFF"/>
                </a:solidFill>
              </a:rPr>
              <a:t>Wtorek</a:t>
            </a:r>
            <a:br>
              <a:rPr lang="pl-PL" sz="2100">
                <a:solidFill>
                  <a:srgbClr val="FFFFFF"/>
                </a:solidFill>
              </a:rPr>
            </a:br>
            <a:r>
              <a:rPr lang="pl-PL" sz="2100" i="1">
                <a:solidFill>
                  <a:srgbClr val="FFFFFF"/>
                </a:solidFill>
              </a:rPr>
              <a:t>Zeszyt ćwiczeń – s. 86</a:t>
            </a:r>
            <a:br>
              <a:rPr lang="pl-PL" sz="2100" i="1">
                <a:solidFill>
                  <a:srgbClr val="FFFFFF"/>
                </a:solidFill>
              </a:rPr>
            </a:br>
            <a:r>
              <a:rPr lang="pl-PL" sz="2100" i="1">
                <a:solidFill>
                  <a:srgbClr val="FFFFFF"/>
                </a:solidFill>
              </a:rPr>
              <a:t>Podręcznik</a:t>
            </a:r>
            <a:br>
              <a:rPr lang="pl-PL" sz="2100" i="1">
                <a:solidFill>
                  <a:srgbClr val="FFFFFF"/>
                </a:solidFill>
              </a:rPr>
            </a:br>
            <a:br>
              <a:rPr lang="pl-PL" sz="2100" i="1">
                <a:solidFill>
                  <a:srgbClr val="FFFFFF"/>
                </a:solidFill>
              </a:rPr>
            </a:br>
            <a:r>
              <a:rPr lang="pl-PL" sz="2100" i="1">
                <a:solidFill>
                  <a:srgbClr val="FFFFFF"/>
                </a:solidFill>
              </a:rPr>
              <a:t>Wykonaj minimum trzy ćwiczenia</a:t>
            </a:r>
            <a:br>
              <a:rPr lang="pl-PL" sz="2100" i="1">
                <a:solidFill>
                  <a:srgbClr val="FFFFFF"/>
                </a:solidFill>
              </a:rPr>
            </a:br>
            <a:r>
              <a:rPr lang="pl-PL" sz="2100" i="1">
                <a:solidFill>
                  <a:srgbClr val="FFFFFF"/>
                </a:solidFill>
              </a:rPr>
              <a:t>Skorzystaj ze strony </a:t>
            </a:r>
            <a:r>
              <a:rPr lang="pl-PL" sz="2100" i="1">
                <a:solidFill>
                  <a:srgbClr val="FFFFFF"/>
                </a:solidFill>
                <a:hlinkClick r:id="rId2"/>
              </a:rPr>
              <a:t>www.LearningApps.pl</a:t>
            </a:r>
            <a:br>
              <a:rPr lang="pl-PL" sz="2100" i="1">
                <a:solidFill>
                  <a:srgbClr val="FFFFFF"/>
                </a:solidFill>
              </a:rPr>
            </a:br>
            <a:br>
              <a:rPr lang="pl-PL" sz="2100" i="1">
                <a:solidFill>
                  <a:srgbClr val="FFFFFF"/>
                </a:solidFill>
              </a:rPr>
            </a:br>
            <a:r>
              <a:rPr lang="pl-PL" sz="2100" i="1">
                <a:solidFill>
                  <a:srgbClr val="FFFFFF"/>
                </a:solidFill>
              </a:rPr>
              <a:t>Wykonaj polecenia</a:t>
            </a:r>
            <a:br>
              <a:rPr lang="pl-PL" sz="2100" i="1">
                <a:solidFill>
                  <a:srgbClr val="FFFFFF"/>
                </a:solidFill>
              </a:rPr>
            </a:br>
            <a:br>
              <a:rPr lang="pl-PL" sz="2100" i="1">
                <a:solidFill>
                  <a:srgbClr val="FFFFFF"/>
                </a:solidFill>
              </a:rPr>
            </a:br>
            <a:r>
              <a:rPr lang="pl-PL" sz="2100">
                <a:solidFill>
                  <a:srgbClr val="FFFFFF"/>
                </a:solidFill>
              </a:rPr>
              <a:t>Podaj po jednym przykładzie rzeczownika, przymiotnika, czasownika, przysłówka oraz liczebnika na literę p, a następnie zapisz te wyrazy z przeczeniem ,,nie”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93186B-6853-4D49-9679-8924C5FDD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pl-PL" sz="2400">
                <a:latin typeface="Lora"/>
              </a:rPr>
              <a:t>Zapisz tytuły pięciu najciekawszych – według ciebie – książek. Przyznaj im gwiazdki.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>
                <a:latin typeface="Lora"/>
              </a:rPr>
              <a:t>5 gwiazdek: Doskonała! Przeczytaj koniecznie!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>
                <a:latin typeface="Lora"/>
              </a:rPr>
              <a:t>4 gwiazdki: Ciekawa, warto ją poznać.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>
                <a:latin typeface="Lora"/>
              </a:rPr>
              <a:t>3 gwiazdki: Budzi różne emocje, i dobre, i złe.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>
                <a:latin typeface="Lora"/>
              </a:rPr>
              <a:t>2 gwiazdki: Jak nie masz co robić…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>
                <a:latin typeface="Lora"/>
              </a:rPr>
              <a:t>1 gwiazdka: Nudy na pudy. Nie trać na nią czasu.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587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F3DDFB5-EACD-4991-A3F7-3258269E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Środa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Zeszyt ćwiczeń s. 71 – 75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Przypomnij wiadomości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Wykonaj minimum trzy ćwiczenia</a:t>
            </a:r>
            <a:br>
              <a:rPr lang="en-US" sz="2000" i="1">
                <a:solidFill>
                  <a:schemeClr val="tx2"/>
                </a:solidFill>
              </a:rPr>
            </a:b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Wykonaj podane polecenia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Uzupełnij zdania podanymi czasownikami w odpowiedniej formie czasu przeszłego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Brat ( odwieźć)………………babcię na dworzec.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W naszym lesie ( wyrosnąć)………piękny dąb.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Tata ( przynieść)…………….. mi kilka płyt do adaptera.</a:t>
            </a:r>
            <a:br>
              <a:rPr lang="en-US" sz="2000" i="1">
                <a:solidFill>
                  <a:schemeClr val="tx2"/>
                </a:solidFill>
              </a:rPr>
            </a:br>
            <a:r>
              <a:rPr lang="en-US" sz="2000" i="1">
                <a:solidFill>
                  <a:schemeClr val="tx2"/>
                </a:solidFill>
              </a:rPr>
              <a:t>Adam ( wracać )………………………….dziś bardzo późno.</a:t>
            </a:r>
            <a:br>
              <a:rPr lang="en-US" sz="2000" i="1">
                <a:solidFill>
                  <a:schemeClr val="tx2"/>
                </a:solidFill>
              </a:rPr>
            </a:br>
            <a:br>
              <a:rPr lang="en-US" sz="2000" i="1">
                <a:solidFill>
                  <a:schemeClr val="tx2"/>
                </a:solidFill>
              </a:rPr>
            </a:b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01F84CF8-2331-415C-BB60-2C921D641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064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7888B9A-BB4C-479B-9026-1F48D957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pl-PL" sz="3300">
                <a:solidFill>
                  <a:srgbClr val="FFFFFF"/>
                </a:solidFill>
              </a:rPr>
              <a:t>Uzupełnij zdania takimi wyrazami, które będą uzasadniały pisownię wyróżnionych słów.</a:t>
            </a:r>
            <a:br>
              <a:rPr lang="pl-PL" sz="3300">
                <a:solidFill>
                  <a:srgbClr val="FFFFFF"/>
                </a:solidFill>
              </a:rPr>
            </a:br>
            <a:endParaRPr lang="pl-PL" sz="33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4CA1E-06AA-4578-9295-B4A34DA61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pl-PL" b="1" dirty="0"/>
              <a:t>Książę</a:t>
            </a:r>
            <a:r>
              <a:rPr lang="pl-PL" dirty="0"/>
              <a:t> podzielił (co?) __________ między dwie córki. </a:t>
            </a:r>
            <a:r>
              <a:rPr lang="pl-PL" b="1" dirty="0"/>
              <a:t>Wyższa </a:t>
            </a:r>
            <a:r>
              <a:rPr lang="pl-PL" dirty="0"/>
              <a:t>z dziewcząt otrzymała tereny ze wznoszącymi się (jak?) _________ górami, a </a:t>
            </a:r>
            <a:r>
              <a:rPr lang="pl-PL" b="1" dirty="0"/>
              <a:t>niższa </a:t>
            </a:r>
            <a:r>
              <a:rPr lang="pl-PL" dirty="0"/>
              <a:t>– ziemie porośnięte (jakimi?) _______________ krzewami. Każda z nich otrzymała także kufry pełne małych </a:t>
            </a:r>
            <a:r>
              <a:rPr lang="pl-PL" b="1" dirty="0"/>
              <a:t>książeczek</a:t>
            </a:r>
            <a:r>
              <a:rPr lang="pl-PL" dirty="0"/>
              <a:t> i (czego?) ____________ tak starych jak dęby. Siostry były </a:t>
            </a:r>
            <a:r>
              <a:rPr lang="pl-PL" b="1" dirty="0"/>
              <a:t>odważnymi</a:t>
            </a:r>
            <a:r>
              <a:rPr lang="pl-PL" dirty="0"/>
              <a:t> pannami – ich (co?) __________ podziwiali wszyscy mieszkańcy. Pewnego dnia otrzymały </a:t>
            </a:r>
            <a:r>
              <a:rPr lang="pl-PL" b="1" dirty="0"/>
              <a:t>ostrzeżenie </a:t>
            </a:r>
            <a:r>
              <a:rPr lang="pl-PL" dirty="0"/>
              <a:t>– w liście czarodziej (co robił?) ___________ je przed atakiem smoka. Księżniczki szybko przygotowały się i </a:t>
            </a:r>
            <a:r>
              <a:rPr lang="pl-PL" b="1" dirty="0"/>
              <a:t>zwyciężyły</a:t>
            </a:r>
            <a:r>
              <a:rPr lang="pl-PL" dirty="0"/>
              <a:t> w walce z niebezpiecznym stworem. To było wielkie (co?) ____!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112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6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18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18B4ED6-C539-438C-894F-87D0475D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Czwartek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tx2"/>
                </a:solidFill>
              </a:rPr>
              <a:t>Lekcja na platformie edukacyjnej epodreczniki</a:t>
            </a:r>
            <a:br>
              <a:rPr lang="en-US" sz="3200">
                <a:solidFill>
                  <a:schemeClr val="tx2"/>
                </a:solidFill>
              </a:rPr>
            </a:b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tx2"/>
                </a:solidFill>
              </a:rPr>
              <a:t>godz. 10.00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tx2"/>
                </a:solidFill>
              </a:rPr>
              <a:t>Pracujemy 60 minut.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tx2"/>
                </a:solidFill>
              </a:rPr>
              <a:t>Zgodnie z przyjętą zasadą najpierw wykonujemy ćwiczenia on-line.                 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01F84CF8-2331-415C-BB60-2C921D641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464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A913F90-4522-4E66-98B7-DC02FD8BB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062F90-9736-45AD-9417-BEA5D368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 sz="1900" b="1"/>
              <a:t>Na zakończenie</a:t>
            </a:r>
            <a:br>
              <a:rPr lang="pl-PL" sz="1900" b="1"/>
            </a:br>
            <a:br>
              <a:rPr lang="pl-PL" sz="1900" b="1"/>
            </a:br>
            <a:r>
              <a:rPr lang="pl-PL" sz="19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maja przypada setna rocznica urodzin Papieża Świętego Jana Pawła II</a:t>
            </a:r>
            <a:br>
              <a:rPr lang="pl-PL" sz="19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/>
              <a:t>Oto kilka myśli Wielkiego Polaka</a:t>
            </a:r>
            <a:endParaRPr lang="pl-PL" sz="1900" b="1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B55B8CC-0F92-4837-A535-00875F255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9">
            <a:extLst>
              <a:ext uri="{FF2B5EF4-FFF2-40B4-BE49-F238E27FC236}">
                <a16:creationId xmlns:a16="http://schemas.microsoft.com/office/drawing/2014/main" id="{CD545EEB-D72B-452C-A881-24BF720F9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93" y="6515102"/>
            <a:ext cx="9996251" cy="45719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907F2FB8-9DCC-4F71-B6B9-233B97B2A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29" y="3506134"/>
            <a:ext cx="3037714" cy="2531429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A54790EC-60CD-4C6A-B732-920FA1B58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270" y="3506144"/>
            <a:ext cx="2531527" cy="2531527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FA154D38-FECC-4E8A-85EF-1651C9AD20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4774" y="3755486"/>
            <a:ext cx="3162018" cy="203272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344C6FC-AA4A-4CB4-835E-C976EBC08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86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F3B612-6946-4C7E-8A17-9C7EAEA09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 i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Powodzenia!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64216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Panoramiczny</PresentationFormat>
  <Paragraphs>16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Franklin Gothic Book</vt:lpstr>
      <vt:lpstr>Lora</vt:lpstr>
      <vt:lpstr>RetrospectVTI</vt:lpstr>
      <vt:lpstr>Tydzień z ortografią  Poniedziałek – Pisownia wyrazów                       z cząstką ,,by”. Wyrazy z ę, ą                          w zakończeniu  Wtorek – Pisownia małą i wielką literą. Pisownia ,,nie” z częściami mowy  Środa- Pisownia wyrazów z ó, u,    rz, ż  Czwartek – pisownia wyrazów z ch, h    Utrwalamy i uzupełniamy, a więc zaczynamy</vt:lpstr>
      <vt:lpstr>Poniedziałek Zeszyt ćwiczeń – s. 65 – 71 Podręcznik  Przypomnij wiadomości Wykonaj minimum trzy ćwiczenia wybrane przez siebie Możesz skorzystać także ze strony www.LearningApps.pl  Wykonaj podane ćwiczenia   Wykonaj ćwiczenia – pisownia wyrazów z cząstką „by” 1. Uzupełnij zdania cząstkami by, byś, bym, byście. Marzę o zwierzaku. To mógł___ być piesek rasy York. Miał___ szaro-brązową sierść i nosił___ grzywkę spiętą  gumką. Chodziła___ z nim na spacery i oczywiście razem ______spali. </vt:lpstr>
      <vt:lpstr>2. Przekształć zdania tak, aby cząstka by została zapisana łącznie. Co byś zrobiła na moim miejscu Chętnie bym im pomógł w przygotowaniach Jak byś przyprawił to danie?  2.Zdecyduj, która forma jest poprawna. Skreśl niewłaściwą. Chudnę   czy    chudne Czeszą    czy czeszom sądzom    czy  sądzą wierzę     czy wierze </vt:lpstr>
      <vt:lpstr>Wtorek Zeszyt ćwiczeń – s. 86 Podręcznik  Wykonaj minimum trzy ćwiczenia Skorzystaj ze strony www.LearningApps.pl  Wykonaj polecenia  Podaj po jednym przykładzie rzeczownika, przymiotnika, czasownika, przysłówka oraz liczebnika na literę p, a następnie zapisz te wyrazy z przeczeniem ,,nie”</vt:lpstr>
      <vt:lpstr>Środa Zeszyt ćwiczeń s. 71 – 75 Przypomnij wiadomości Wykonaj minimum trzy ćwiczenia  Wykonaj podane polecenia Uzupełnij zdania podanymi czasownikami w odpowiedniej formie czasu przeszłego Brat ( odwieźć)………………babcię na dworzec. W naszym lesie ( wyrosnąć)………piękny dąb. Tata ( przynieść)…………….. mi kilka płyt do adaptera. Adam ( wracać )………………………….dziś bardzo późno.  </vt:lpstr>
      <vt:lpstr>Uzupełnij zdania takimi wyrazami, które będą uzasadniały pisownię wyróżnionych słów. </vt:lpstr>
      <vt:lpstr>Czwartek Lekcja na platformie edukacyjnej epodreczniki  godz. 10.00 Pracujemy 60 minut. Zgodnie z przyjętą zasadą najpierw wykonujemy ćwiczenia on-line.                 </vt:lpstr>
      <vt:lpstr>Na zakończenie  18 maja przypada setna rocznica urodzin Papieża Świętego Jana Pawła II Oto kilka myśli Wielkiego Polaka</vt:lpstr>
      <vt:lpstr>Powodzenia!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Tydzień z ortografią  Poniedziałek – Pisownia wyrazów                       z cząstką ,,by”. Wyrazy z ę, ą                          w zakończeniu  Wtorek – Pisownia małą i wielką literą. Pisownia ,,nie” z częściami mowy  Środa- Pisownia wyrazów z ó, u,    rz, ż  Czwartek – pisownia wyrazów z ch, h    Utrwalamy i uzupełniamy, a więc zaczynamy</dc:title>
  <dc:creator>s072166</dc:creator>
  <cp:lastModifiedBy>s072166</cp:lastModifiedBy>
  <cp:revision>1</cp:revision>
  <dcterms:created xsi:type="dcterms:W3CDTF">2020-05-16T15:03:45Z</dcterms:created>
  <dcterms:modified xsi:type="dcterms:W3CDTF">2020-05-16T15:04:10Z</dcterms:modified>
</cp:coreProperties>
</file>